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9" r:id="rId4"/>
    <p:sldId id="272" r:id="rId5"/>
    <p:sldId id="273" r:id="rId6"/>
    <p:sldId id="257" r:id="rId7"/>
    <p:sldId id="260" r:id="rId8"/>
    <p:sldId id="258" r:id="rId9"/>
    <p:sldId id="271" r:id="rId10"/>
    <p:sldId id="267" r:id="rId11"/>
    <p:sldId id="262" r:id="rId12"/>
    <p:sldId id="264" r:id="rId13"/>
    <p:sldId id="269" r:id="rId14"/>
    <p:sldId id="270"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00FF"/>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8679E0-6ED0-4713-B9ED-46748C9C92D5}" type="datetimeFigureOut">
              <a:rPr lang="fr-FR" smtClean="0"/>
              <a:pPr/>
              <a:t>14/03/2019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F2422C6-9D71-4539-805D-12EC32921AB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679E0-6ED0-4713-B9ED-46748C9C92D5}" type="datetimeFigureOut">
              <a:rPr lang="fr-FR" smtClean="0"/>
              <a:pPr/>
              <a:t>14/03/2019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422C6-9D71-4539-805D-12EC32921AB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8596" y="4357694"/>
            <a:ext cx="7786742" cy="1214446"/>
          </a:xfrm>
        </p:spPr>
        <p:txBody>
          <a:bodyPr>
            <a:normAutofit fontScale="92500" lnSpcReduction="20000"/>
          </a:bodyPr>
          <a:lstStyle/>
          <a:p>
            <a:r>
              <a:rPr lang="fr-FR" sz="1900" b="1" dirty="0" smtClean="0">
                <a:solidFill>
                  <a:schemeClr val="tx1"/>
                </a:solidFill>
                <a:latin typeface="Comic Sans MS" pitchFamily="66" charset="0"/>
              </a:rPr>
              <a:t>Fatiha KHIER</a:t>
            </a:r>
          </a:p>
          <a:p>
            <a:r>
              <a:rPr lang="fr-FR" sz="1900" b="1" dirty="0" err="1" smtClean="0">
                <a:solidFill>
                  <a:schemeClr val="tx1"/>
                </a:solidFill>
                <a:latin typeface="Comic Sans MS" pitchFamily="66" charset="0"/>
              </a:rPr>
              <a:t>Anyssa</a:t>
            </a:r>
            <a:r>
              <a:rPr lang="fr-FR" sz="1900" b="1" dirty="0" smtClean="0">
                <a:solidFill>
                  <a:schemeClr val="tx1"/>
                </a:solidFill>
                <a:latin typeface="Comic Sans MS" pitchFamily="66" charset="0"/>
              </a:rPr>
              <a:t> ABDELOUHAB</a:t>
            </a:r>
          </a:p>
          <a:p>
            <a:r>
              <a:rPr lang="fr-FR" sz="1900" b="1" dirty="0" smtClean="0">
                <a:solidFill>
                  <a:schemeClr val="tx1"/>
                </a:solidFill>
                <a:latin typeface="Comic Sans MS" pitchFamily="66" charset="0"/>
              </a:rPr>
              <a:t>Amine OULLADJ</a:t>
            </a:r>
          </a:p>
          <a:p>
            <a:r>
              <a:rPr lang="fr-FR" sz="1900" b="1" dirty="0" smtClean="0">
                <a:solidFill>
                  <a:schemeClr val="tx1"/>
                </a:solidFill>
                <a:latin typeface="Comic Sans MS" pitchFamily="66" charset="0"/>
              </a:rPr>
              <a:t>Elies HAICHEUR</a:t>
            </a:r>
            <a:endParaRPr lang="fr-FR" sz="1600" b="1" dirty="0" smtClean="0">
              <a:solidFill>
                <a:schemeClr val="tx1"/>
              </a:solidFill>
              <a:latin typeface="Comic Sans MS" pitchFamily="66" charset="0"/>
            </a:endParaRPr>
          </a:p>
          <a:p>
            <a:endParaRPr lang="fr-FR" sz="1600" b="1" dirty="0">
              <a:solidFill>
                <a:schemeClr val="tx1"/>
              </a:solidFill>
              <a:latin typeface="Comic Sans MS" pitchFamily="66" charset="0"/>
            </a:endParaRPr>
          </a:p>
        </p:txBody>
      </p:sp>
      <p:pic>
        <p:nvPicPr>
          <p:cNvPr id="1026" name="Picture 2" descr="C:\Users\durand\Desktop\Visuel_addiction_ARTICLE.jpg"/>
          <p:cNvPicPr>
            <a:picLocks noChangeAspect="1" noChangeArrowheads="1"/>
          </p:cNvPicPr>
          <p:nvPr/>
        </p:nvPicPr>
        <p:blipFill>
          <a:blip r:embed="rId2" cstate="print"/>
          <a:srcRect/>
          <a:stretch>
            <a:fillRect/>
          </a:stretch>
        </p:blipFill>
        <p:spPr bwMode="auto">
          <a:xfrm>
            <a:off x="428596" y="357166"/>
            <a:ext cx="8143932" cy="364333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357158" y="6215082"/>
            <a:ext cx="8572528" cy="461665"/>
          </a:xfrm>
          <a:prstGeom prst="rect">
            <a:avLst/>
          </a:prstGeom>
          <a:noFill/>
        </p:spPr>
        <p:txBody>
          <a:bodyPr wrap="square" rtlCol="0">
            <a:spAutoFit/>
          </a:bodyPr>
          <a:lstStyle/>
          <a:p>
            <a:pPr algn="ctr"/>
            <a:r>
              <a:rPr lang="fr-FR" sz="2400" b="1" dirty="0" smtClean="0">
                <a:solidFill>
                  <a:srgbClr val="009999"/>
                </a:solidFill>
                <a:latin typeface="Arial Narrow" pitchFamily="34" charset="0"/>
                <a:cs typeface="Times New Roman" pitchFamily="18" charset="0"/>
              </a:rPr>
              <a:t>Collège GAY LUSSAC – Lycée LA TOURNELLE et LOUISE MICHEL</a:t>
            </a:r>
            <a:endParaRPr lang="fr-FR" sz="2400" b="1" dirty="0">
              <a:solidFill>
                <a:srgbClr val="009999"/>
              </a:solidFill>
              <a:latin typeface="Arial Narrow" pitchFamily="34" charset="0"/>
              <a:cs typeface="Times New Roman" pitchFamily="18" charset="0"/>
            </a:endParaRPr>
          </a:p>
        </p:txBody>
      </p:sp>
      <p:pic>
        <p:nvPicPr>
          <p:cNvPr id="1027" name="Picture 3" descr="C:\Users\durand\Desktop\téléchargement.png"/>
          <p:cNvPicPr>
            <a:picLocks noChangeAspect="1" noChangeArrowheads="1"/>
          </p:cNvPicPr>
          <p:nvPr/>
        </p:nvPicPr>
        <p:blipFill>
          <a:blip r:embed="rId3" cstate="print"/>
          <a:srcRect/>
          <a:stretch>
            <a:fillRect/>
          </a:stretch>
        </p:blipFill>
        <p:spPr bwMode="auto">
          <a:xfrm>
            <a:off x="571472" y="4500570"/>
            <a:ext cx="1071538" cy="9286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les addictions canabis jeunes&quot;"/>
          <p:cNvPicPr>
            <a:picLocks noGrp="1" noChangeAspect="1" noChangeArrowheads="1"/>
          </p:cNvPicPr>
          <p:nvPr>
            <p:ph idx="1"/>
          </p:nvPr>
        </p:nvPicPr>
        <p:blipFill>
          <a:blip r:embed="rId2" cstate="print">
            <a:duotone>
              <a:schemeClr val="accent5">
                <a:shade val="45000"/>
                <a:satMod val="135000"/>
              </a:schemeClr>
              <a:prstClr val="white"/>
            </a:duotone>
          </a:blip>
          <a:srcRect/>
          <a:stretch>
            <a:fillRect/>
          </a:stretch>
        </p:blipFill>
        <p:spPr bwMode="auto">
          <a:xfrm>
            <a:off x="0" y="0"/>
            <a:ext cx="9144000" cy="6858000"/>
          </a:xfrm>
          <a:prstGeom prst="rect">
            <a:avLst/>
          </a:prstGeom>
          <a:noFill/>
        </p:spPr>
      </p:pic>
      <p:pic>
        <p:nvPicPr>
          <p:cNvPr id="6" name="Picture 4"/>
          <p:cNvPicPr>
            <a:picLocks noChangeAspect="1" noChangeArrowheads="1"/>
          </p:cNvPicPr>
          <p:nvPr/>
        </p:nvPicPr>
        <p:blipFill>
          <a:blip r:embed="rId3" cstate="print"/>
          <a:srcRect/>
          <a:stretch>
            <a:fillRect/>
          </a:stretch>
        </p:blipFill>
        <p:spPr bwMode="auto">
          <a:xfrm>
            <a:off x="4500562" y="214290"/>
            <a:ext cx="4429156" cy="6215106"/>
          </a:xfrm>
          <a:prstGeom prst="rect">
            <a:avLst/>
          </a:prstGeom>
          <a:noFill/>
          <a:ln w="9525">
            <a:noFill/>
            <a:miter lim="800000"/>
            <a:headEnd/>
            <a:tailEnd/>
          </a:ln>
          <a:effectLst/>
        </p:spPr>
      </p:pic>
      <p:sp>
        <p:nvSpPr>
          <p:cNvPr id="8" name="Espace réservé du contenu 2"/>
          <p:cNvSpPr txBox="1">
            <a:spLocks/>
          </p:cNvSpPr>
          <p:nvPr/>
        </p:nvSpPr>
        <p:spPr>
          <a:xfrm>
            <a:off x="457200" y="357167"/>
            <a:ext cx="4543428" cy="3286148"/>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lang="fr-FR" sz="4800" baseline="0" dirty="0" smtClean="0"/>
              <a:t>Conduire sous</a:t>
            </a:r>
            <a:r>
              <a:rPr lang="fr-FR" sz="4800" dirty="0" smtClean="0"/>
              <a:t> l’effet du cannabis multiplie par 1.8 le risque d’être responsable d’un accident </a:t>
            </a:r>
            <a:endParaRPr kumimoji="0" lang="fr-FR" sz="4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les addictions canabis jeunes&quot;"/>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57200" y="1285860"/>
            <a:ext cx="8229600" cy="5286412"/>
          </a:xfrm>
        </p:spPr>
        <p:txBody>
          <a:bodyPr>
            <a:normAutofit fontScale="40000" lnSpcReduction="20000"/>
          </a:bodyPr>
          <a:lstStyle/>
          <a:p>
            <a:endParaRPr lang="fr-FR" sz="3600" b="1" dirty="0" smtClean="0"/>
          </a:p>
          <a:p>
            <a:pPr algn="just">
              <a:buNone/>
            </a:pPr>
            <a:r>
              <a:rPr lang="fr-FR" sz="4200" b="1" u="sng" dirty="0" smtClean="0"/>
              <a:t>Parmi les jeunes de 17 ans</a:t>
            </a:r>
          </a:p>
          <a:p>
            <a:pPr algn="just">
              <a:lnSpc>
                <a:spcPct val="170000"/>
              </a:lnSpc>
              <a:buNone/>
            </a:pPr>
            <a:r>
              <a:rPr lang="fr-FR" sz="4500" dirty="0" smtClean="0"/>
              <a:t>• 25 % des jeunes de 17 ans fument quotidiennement du tabac</a:t>
            </a:r>
          </a:p>
          <a:p>
            <a:pPr algn="just">
              <a:lnSpc>
                <a:spcPct val="170000"/>
              </a:lnSpc>
              <a:buNone/>
            </a:pPr>
            <a:r>
              <a:rPr lang="fr-FR" sz="4500" dirty="0" smtClean="0"/>
              <a:t>• 8 % des jeunes de 17 ans consomment au moins 10 fois par mois de l’alcool.</a:t>
            </a:r>
          </a:p>
          <a:p>
            <a:pPr algn="just">
              <a:lnSpc>
                <a:spcPct val="170000"/>
              </a:lnSpc>
              <a:buNone/>
            </a:pPr>
            <a:r>
              <a:rPr lang="fr-FR" sz="4500" dirty="0" smtClean="0"/>
              <a:t>• 44 % des jeunes de 17 ans ont déclaré une alcoolisation ponctuelle importante (API)</a:t>
            </a:r>
          </a:p>
          <a:p>
            <a:pPr algn="just">
              <a:lnSpc>
                <a:spcPct val="170000"/>
              </a:lnSpc>
              <a:buNone/>
            </a:pPr>
            <a:r>
              <a:rPr lang="fr-FR" sz="4500" dirty="0" smtClean="0"/>
              <a:t>dans le mois (5 verres ou plus en une seule occasion pour les adolescents)</a:t>
            </a:r>
          </a:p>
          <a:p>
            <a:pPr algn="just">
              <a:lnSpc>
                <a:spcPct val="170000"/>
              </a:lnSpc>
              <a:buNone/>
            </a:pPr>
            <a:r>
              <a:rPr lang="fr-FR" sz="4500" dirty="0" smtClean="0"/>
              <a:t>• 25 % des usagers de cannabis de 17 ans dans l'année présentent un risque d’usage problématique ou de dépendance.</a:t>
            </a:r>
            <a:endParaRPr lang="fr-FR" sz="4200" dirty="0" smtClean="0"/>
          </a:p>
          <a:p>
            <a:pPr algn="just">
              <a:lnSpc>
                <a:spcPct val="170000"/>
              </a:lnSpc>
              <a:buNone/>
            </a:pPr>
            <a:r>
              <a:rPr lang="fr-FR" sz="4200" b="1" u="sng" dirty="0" smtClean="0"/>
              <a:t>Parmi les collégiens</a:t>
            </a:r>
          </a:p>
          <a:p>
            <a:pPr algn="just">
              <a:lnSpc>
                <a:spcPct val="170000"/>
              </a:lnSpc>
              <a:buNone/>
            </a:pPr>
            <a:r>
              <a:rPr lang="fr-FR" sz="4500" dirty="0" smtClean="0"/>
              <a:t>• 12 % des élèves de 3ème fument quotidiennement du tabac.</a:t>
            </a:r>
          </a:p>
          <a:p>
            <a:pPr algn="just">
              <a:lnSpc>
                <a:spcPct val="170000"/>
              </a:lnSpc>
              <a:buNone/>
            </a:pPr>
            <a:r>
              <a:rPr lang="fr-FR" sz="4500" dirty="0" smtClean="0"/>
              <a:t>• 37 % des élèves de 3ème ont consommé de l’alcool au moins une fois dans le mois.</a:t>
            </a:r>
          </a:p>
          <a:p>
            <a:pPr algn="just">
              <a:lnSpc>
                <a:spcPct val="170000"/>
              </a:lnSpc>
              <a:buNone/>
            </a:pPr>
            <a:r>
              <a:rPr lang="fr-FR" sz="4500" dirty="0" smtClean="0"/>
              <a:t>• 12 % des élèves de 3ème ont fumé du cannabis au moins une fois dans le mois</a:t>
            </a:r>
          </a:p>
          <a:p>
            <a:pPr algn="just">
              <a:lnSpc>
                <a:spcPct val="170000"/>
              </a:lnSpc>
              <a:buNone/>
            </a:pPr>
            <a:endParaRPr lang="fr-FR" sz="2200" dirty="0" smtClean="0"/>
          </a:p>
        </p:txBody>
      </p:sp>
      <p:sp>
        <p:nvSpPr>
          <p:cNvPr id="4" name="Titre 1"/>
          <p:cNvSpPr>
            <a:spLocks noGrp="1"/>
          </p:cNvSpPr>
          <p:nvPr>
            <p:ph type="title"/>
          </p:nvPr>
        </p:nvSpPr>
        <p:spPr/>
        <p:txBody>
          <a:bodyPr>
            <a:normAutofit/>
          </a:bodyPr>
          <a:lstStyle/>
          <a:p>
            <a:r>
              <a:rPr lang="fr-FR" sz="4800" b="1" dirty="0" smtClean="0">
                <a:latin typeface="Arial Narrow" pitchFamily="34" charset="0"/>
              </a:rPr>
              <a:t>Les chiffres</a:t>
            </a:r>
            <a:endParaRPr lang="fr-FR" sz="4800" b="1" dirty="0">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contenu 4"/>
          <p:cNvSpPr>
            <a:spLocks noGrp="1"/>
          </p:cNvSpPr>
          <p:nvPr>
            <p:ph idx="1"/>
          </p:nvPr>
        </p:nvSpPr>
        <p:spPr/>
        <p:txBody>
          <a:bodyPr/>
          <a:lstStyle/>
          <a:p>
            <a:endParaRPr lang="fr-FR"/>
          </a:p>
        </p:txBody>
      </p:sp>
      <p:pic>
        <p:nvPicPr>
          <p:cNvPr id="4"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0" y="0"/>
            <a:ext cx="9144000" cy="6858000"/>
          </a:xfrm>
          <a:prstGeom prst="rect">
            <a:avLst/>
          </a:prstGeom>
          <a:noFill/>
        </p:spPr>
      </p:pic>
      <p:sp>
        <p:nvSpPr>
          <p:cNvPr id="6"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800" b="1" i="0" u="none" strike="noStrike" kern="1200" cap="none" spc="0" normalizeH="0" baseline="0" noProof="0" dirty="0" smtClean="0">
                <a:ln>
                  <a:noFill/>
                </a:ln>
                <a:solidFill>
                  <a:schemeClr val="tx1"/>
                </a:solidFill>
                <a:effectLst/>
                <a:uLnTx/>
                <a:uFillTx/>
                <a:latin typeface="Arial Narrow" pitchFamily="34" charset="0"/>
                <a:ea typeface="+mj-ea"/>
                <a:cs typeface="+mj-cs"/>
              </a:rPr>
              <a:t>VIDEO</a:t>
            </a:r>
            <a:endParaRPr kumimoji="0" lang="fr-FR" sz="4800" b="1" i="0" u="none" strike="noStrike" kern="1200" cap="none" spc="0" normalizeH="0" baseline="0" noProof="0" dirty="0">
              <a:ln>
                <a:noFill/>
              </a:ln>
              <a:solidFill>
                <a:schemeClr val="tx1"/>
              </a:solidFill>
              <a:effectLst/>
              <a:uLnTx/>
              <a:uFillTx/>
              <a:latin typeface="Arial Narrow" pitchFamily="34" charset="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0" y="0"/>
            <a:ext cx="9144000" cy="6858000"/>
          </a:xfrm>
          <a:prstGeom prst="rect">
            <a:avLst/>
          </a:prstGeom>
          <a:noFill/>
        </p:spPr>
      </p:pic>
      <p:sp>
        <p:nvSpPr>
          <p:cNvPr id="2" name="Titre 1"/>
          <p:cNvSpPr>
            <a:spLocks noGrp="1"/>
          </p:cNvSpPr>
          <p:nvPr>
            <p:ph type="title"/>
          </p:nvPr>
        </p:nvSpPr>
        <p:spPr/>
        <p:txBody>
          <a:bodyPr>
            <a:normAutofit/>
          </a:bodyPr>
          <a:lstStyle/>
          <a:p>
            <a:r>
              <a:rPr lang="fr-FR" sz="5400" b="1" dirty="0" smtClean="0">
                <a:latin typeface="Arial Narrow" pitchFamily="34" charset="0"/>
              </a:rPr>
              <a:t>Vaincre la dépendance</a:t>
            </a:r>
            <a:endParaRPr lang="fr-FR" sz="5400" b="1" dirty="0">
              <a:latin typeface="Arial Narrow" pitchFamily="34" charset="0"/>
            </a:endParaRPr>
          </a:p>
        </p:txBody>
      </p:sp>
      <p:sp>
        <p:nvSpPr>
          <p:cNvPr id="3" name="Espace réservé du contenu 2"/>
          <p:cNvSpPr>
            <a:spLocks noGrp="1"/>
          </p:cNvSpPr>
          <p:nvPr>
            <p:ph idx="1"/>
          </p:nvPr>
        </p:nvSpPr>
        <p:spPr/>
        <p:txBody>
          <a:bodyPr>
            <a:normAutofit/>
          </a:bodyPr>
          <a:lstStyle/>
          <a:p>
            <a:pPr>
              <a:buNone/>
            </a:pPr>
            <a:r>
              <a:rPr lang="fr-FR" dirty="0" smtClean="0"/>
              <a:t>• L’addiction est une maladie du cerveau. </a:t>
            </a:r>
          </a:p>
          <a:p>
            <a:pPr>
              <a:buNone/>
            </a:pPr>
            <a:r>
              <a:rPr lang="fr-FR" dirty="0" smtClean="0"/>
              <a:t>• Cette maladie se guérit à condition de :</a:t>
            </a:r>
          </a:p>
          <a:p>
            <a:pPr>
              <a:buNone/>
            </a:pPr>
            <a:r>
              <a:rPr lang="fr-FR" dirty="0" smtClean="0"/>
              <a:t>la diagnostiquer le plus tôt possible</a:t>
            </a:r>
          </a:p>
          <a:p>
            <a:r>
              <a:rPr lang="fr-FR" dirty="0" smtClean="0"/>
              <a:t>La traiter médicalement à l’aide d’un traitement médicamenteux et tenter de réparer les dysfonctionnements que la dépendance a entraînés dans le cerveau.</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57200" y="285728"/>
            <a:ext cx="8229600" cy="5840435"/>
          </a:xfrm>
        </p:spPr>
        <p:txBody>
          <a:bodyPr>
            <a:normAutofit fontScale="77500" lnSpcReduction="20000"/>
          </a:bodyPr>
          <a:lstStyle/>
          <a:p>
            <a:r>
              <a:rPr lang="fr-FR" dirty="0" smtClean="0"/>
              <a:t>Les consultations jeunes consommateurs : consultation disponible pour les jeunes et leurs familles (apporte une information et un conseil personnalisé ainsi qu’un suivi)</a:t>
            </a:r>
          </a:p>
          <a:p>
            <a:endParaRPr lang="fr-FR" dirty="0" smtClean="0"/>
          </a:p>
          <a:p>
            <a:r>
              <a:rPr lang="fr-FR" dirty="0" smtClean="0"/>
              <a:t>LES CSAPA (centres </a:t>
            </a:r>
            <a:r>
              <a:rPr lang="fr-FR" dirty="0" err="1" smtClean="0"/>
              <a:t>médico</a:t>
            </a:r>
            <a:r>
              <a:rPr lang="fr-FR" dirty="0" smtClean="0"/>
              <a:t>-psycho-sociaux) : regroupent en un même lieu des médecins, des psychologues et des travailleurs sociaux (consultation gratuite)</a:t>
            </a:r>
          </a:p>
          <a:p>
            <a:endParaRPr lang="fr-FR" dirty="0" smtClean="0"/>
          </a:p>
          <a:p>
            <a:r>
              <a:rPr lang="fr-FR" dirty="0" smtClean="0"/>
              <a:t>Les consultations hospitalières d’</a:t>
            </a:r>
            <a:r>
              <a:rPr lang="fr-FR" dirty="0" err="1" smtClean="0"/>
              <a:t>addictologie</a:t>
            </a:r>
            <a:r>
              <a:rPr lang="fr-FR" dirty="0" smtClean="0"/>
              <a:t> : Consultation par un médecins spécialisé en </a:t>
            </a:r>
            <a:r>
              <a:rPr lang="fr-FR" dirty="0" err="1" smtClean="0"/>
              <a:t>addictologie</a:t>
            </a:r>
            <a:r>
              <a:rPr lang="fr-FR" dirty="0" smtClean="0"/>
              <a:t> (consultation payante)</a:t>
            </a:r>
          </a:p>
          <a:p>
            <a:endParaRPr lang="fr-FR" dirty="0" smtClean="0"/>
          </a:p>
          <a:p>
            <a:r>
              <a:rPr lang="fr-FR" dirty="0" smtClean="0"/>
              <a:t>Les points accueil écoute jeunes (</a:t>
            </a:r>
            <a:r>
              <a:rPr lang="fr-FR" dirty="0" err="1" smtClean="0"/>
              <a:t>paej</a:t>
            </a:r>
            <a:r>
              <a:rPr lang="fr-FR" dirty="0" smtClean="0"/>
              <a:t>) : Ce sont des lieux d’accueil, d’écoute et de parole qui s’adressent aux jeunes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0" y="0"/>
            <a:ext cx="9144000" cy="6858000"/>
          </a:xfrm>
          <a:prstGeom prst="rect">
            <a:avLst/>
          </a:prstGeom>
          <a:noFill/>
        </p:spPr>
      </p:pic>
      <p:pic>
        <p:nvPicPr>
          <p:cNvPr id="25602" name="Picture 2"/>
          <p:cNvPicPr>
            <a:picLocks noChangeAspect="1" noChangeArrowheads="1"/>
          </p:cNvPicPr>
          <p:nvPr/>
        </p:nvPicPr>
        <p:blipFill>
          <a:blip r:embed="rId3" cstate="print"/>
          <a:srcRect/>
          <a:stretch>
            <a:fillRect/>
          </a:stretch>
        </p:blipFill>
        <p:spPr bwMode="auto">
          <a:xfrm>
            <a:off x="214282" y="1500174"/>
            <a:ext cx="3143272" cy="3143272"/>
          </a:xfrm>
          <a:prstGeom prst="rect">
            <a:avLst/>
          </a:prstGeom>
          <a:noFill/>
          <a:ln w="9525">
            <a:noFill/>
            <a:miter lim="800000"/>
            <a:headEnd/>
            <a:tailEnd/>
          </a:ln>
          <a:effectLst/>
        </p:spPr>
      </p:pic>
      <p:sp>
        <p:nvSpPr>
          <p:cNvPr id="4" name="Titre 1"/>
          <p:cNvSpPr txBox="1">
            <a:spLocks/>
          </p:cNvSpPr>
          <p:nvPr/>
        </p:nvSpPr>
        <p:spPr>
          <a:xfrm>
            <a:off x="457200" y="274638"/>
            <a:ext cx="8229600" cy="115409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latin typeface="Arial" pitchFamily="34" charset="0"/>
                <a:ea typeface="+mj-ea"/>
                <a:cs typeface="Arial" pitchFamily="34" charset="0"/>
              </a:rPr>
              <a:t>Merci de nous avoir écouter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2530" name="Picture 2" descr="Image associée"/>
          <p:cNvPicPr>
            <a:picLocks noChangeAspect="1" noChangeArrowheads="1"/>
          </p:cNvPicPr>
          <p:nvPr/>
        </p:nvPicPr>
        <p:blipFill>
          <a:blip r:embed="rId4" cstate="print"/>
          <a:srcRect/>
          <a:stretch>
            <a:fillRect/>
          </a:stretch>
        </p:blipFill>
        <p:spPr bwMode="auto">
          <a:xfrm rot="20199963">
            <a:off x="4643438" y="2019599"/>
            <a:ext cx="4067183" cy="3909731"/>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0" y="0"/>
            <a:ext cx="9144000" cy="6858000"/>
          </a:xfrm>
          <a:prstGeom prst="rect">
            <a:avLst/>
          </a:prstGeom>
          <a:noFill/>
        </p:spPr>
      </p:pic>
      <p:sp>
        <p:nvSpPr>
          <p:cNvPr id="2" name="Titre 1"/>
          <p:cNvSpPr>
            <a:spLocks noGrp="1"/>
          </p:cNvSpPr>
          <p:nvPr>
            <p:ph type="ctrTitle"/>
          </p:nvPr>
        </p:nvSpPr>
        <p:spPr>
          <a:xfrm>
            <a:off x="714348" y="142852"/>
            <a:ext cx="7772400" cy="1612901"/>
          </a:xfrm>
        </p:spPr>
        <p:txBody>
          <a:bodyPr>
            <a:noAutofit/>
          </a:bodyPr>
          <a:lstStyle/>
          <a:p>
            <a:r>
              <a:rPr lang="fr-FR" sz="7200" b="1" dirty="0" smtClean="0">
                <a:effectLst>
                  <a:outerShdw blurRad="38100" dist="38100" dir="2700000" algn="tl">
                    <a:srgbClr val="000000">
                      <a:alpha val="43137"/>
                    </a:srgbClr>
                  </a:outerShdw>
                </a:effectLst>
                <a:latin typeface="Arial Narrow" pitchFamily="34" charset="0"/>
              </a:rPr>
              <a:t>Sommaire</a:t>
            </a:r>
            <a:endParaRPr lang="fr-FR" sz="7200" b="1" dirty="0">
              <a:effectLst>
                <a:outerShdw blurRad="38100" dist="38100" dir="2700000" algn="tl">
                  <a:srgbClr val="000000">
                    <a:alpha val="43137"/>
                  </a:srgbClr>
                </a:outerShdw>
              </a:effectLst>
              <a:latin typeface="Arial Narrow" pitchFamily="34" charset="0"/>
            </a:endParaRPr>
          </a:p>
        </p:txBody>
      </p:sp>
      <p:sp>
        <p:nvSpPr>
          <p:cNvPr id="3" name="Sous-titre 2"/>
          <p:cNvSpPr>
            <a:spLocks noGrp="1"/>
          </p:cNvSpPr>
          <p:nvPr>
            <p:ph type="subTitle" idx="1"/>
          </p:nvPr>
        </p:nvSpPr>
        <p:spPr>
          <a:xfrm>
            <a:off x="428596" y="1857364"/>
            <a:ext cx="8215370" cy="4286256"/>
          </a:xfrm>
        </p:spPr>
        <p:txBody>
          <a:bodyPr>
            <a:noAutofit/>
          </a:bodyPr>
          <a:lstStyle/>
          <a:p>
            <a:endParaRPr lang="fr-FR" sz="100" b="1" dirty="0" smtClean="0">
              <a:solidFill>
                <a:schemeClr val="tx1"/>
              </a:solidFill>
            </a:endParaRPr>
          </a:p>
          <a:p>
            <a:pPr algn="l">
              <a:lnSpc>
                <a:spcPct val="150000"/>
              </a:lnSpc>
            </a:pPr>
            <a:r>
              <a:rPr lang="fr-FR" sz="4000" b="1" dirty="0" smtClean="0">
                <a:solidFill>
                  <a:schemeClr val="tx1"/>
                </a:solidFill>
              </a:rPr>
              <a:t>- </a:t>
            </a:r>
            <a:r>
              <a:rPr lang="fr-FR" sz="3600" b="1" dirty="0" smtClean="0">
                <a:solidFill>
                  <a:schemeClr val="tx1"/>
                </a:solidFill>
              </a:rPr>
              <a:t>Qu’est-ce qu’être dépendant.</a:t>
            </a:r>
          </a:p>
          <a:p>
            <a:pPr algn="l">
              <a:lnSpc>
                <a:spcPct val="150000"/>
              </a:lnSpc>
            </a:pPr>
            <a:r>
              <a:rPr lang="fr-FR" sz="3600" b="1" dirty="0" smtClean="0">
                <a:solidFill>
                  <a:schemeClr val="tx1"/>
                </a:solidFill>
              </a:rPr>
              <a:t>- Les dangers liés à l’addiction.</a:t>
            </a:r>
          </a:p>
          <a:p>
            <a:pPr algn="l">
              <a:lnSpc>
                <a:spcPct val="150000"/>
              </a:lnSpc>
            </a:pPr>
            <a:r>
              <a:rPr lang="fr-FR" sz="3600" b="1" dirty="0" smtClean="0">
                <a:solidFill>
                  <a:schemeClr val="tx1"/>
                </a:solidFill>
              </a:rPr>
              <a:t>- Les différents types de drogues</a:t>
            </a:r>
          </a:p>
          <a:p>
            <a:pPr algn="l">
              <a:lnSpc>
                <a:spcPct val="150000"/>
              </a:lnSpc>
            </a:pPr>
            <a:r>
              <a:rPr lang="fr-FR" sz="3600" b="1" dirty="0" smtClean="0">
                <a:solidFill>
                  <a:schemeClr val="tx1"/>
                </a:solidFill>
              </a:rPr>
              <a:t>- Les dangers.</a:t>
            </a:r>
          </a:p>
          <a:p>
            <a:pPr algn="l">
              <a:lnSpc>
                <a:spcPct val="150000"/>
              </a:lnSpc>
            </a:pPr>
            <a:r>
              <a:rPr lang="fr-FR" sz="3600" b="1" dirty="0" smtClean="0">
                <a:solidFill>
                  <a:schemeClr val="tx1"/>
                </a:solidFill>
              </a:rPr>
              <a:t>- Vaincre la dépendance.</a:t>
            </a:r>
            <a:endParaRPr lang="fr-FR"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0" y="0"/>
            <a:ext cx="9144000" cy="6858000"/>
          </a:xfrm>
          <a:prstGeom prst="rect">
            <a:avLst/>
          </a:prstGeom>
          <a:noFill/>
        </p:spPr>
      </p:pic>
      <p:sp>
        <p:nvSpPr>
          <p:cNvPr id="5" name="Titre 1"/>
          <p:cNvSpPr txBox="1">
            <a:spLocks/>
          </p:cNvSpPr>
          <p:nvPr/>
        </p:nvSpPr>
        <p:spPr>
          <a:xfrm>
            <a:off x="714348" y="142853"/>
            <a:ext cx="7772400" cy="107156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7200" b="1" i="0" u="none" strike="noStrike" kern="1200" cap="none" spc="0" normalizeH="0" baseline="0" noProof="0" dirty="0">
              <a:ln>
                <a:noFill/>
              </a:ln>
              <a:effectLst>
                <a:outerShdw blurRad="38100" dist="38100" dir="2700000" algn="tl">
                  <a:srgbClr val="000000">
                    <a:alpha val="43137"/>
                  </a:srgbClr>
                </a:outerShdw>
              </a:effectLst>
              <a:uLnTx/>
              <a:uFillTx/>
              <a:latin typeface="Arial Narrow" pitchFamily="34" charset="0"/>
              <a:ea typeface="+mj-ea"/>
              <a:cs typeface="+mj-cs"/>
            </a:endParaRPr>
          </a:p>
        </p:txBody>
      </p:sp>
      <p:sp>
        <p:nvSpPr>
          <p:cNvPr id="6" name="Espace réservé du contenu 2"/>
          <p:cNvSpPr>
            <a:spLocks noGrp="1"/>
          </p:cNvSpPr>
          <p:nvPr>
            <p:ph idx="1"/>
          </p:nvPr>
        </p:nvSpPr>
        <p:spPr>
          <a:xfrm>
            <a:off x="457200" y="1285860"/>
            <a:ext cx="8229600" cy="5572140"/>
          </a:xfrm>
        </p:spPr>
        <p:txBody>
          <a:bodyPr>
            <a:noAutofit/>
          </a:bodyPr>
          <a:lstStyle/>
          <a:p>
            <a:pPr algn="just"/>
            <a:r>
              <a:rPr lang="fr-FR" sz="3000" dirty="0" smtClean="0">
                <a:latin typeface="+mj-lt"/>
              </a:rPr>
              <a:t>Etre dépendant, c’est rechercher une substance qui procure du bien être et va progressivement envahir toute l’existence</a:t>
            </a:r>
          </a:p>
          <a:p>
            <a:pPr algn="just"/>
            <a:r>
              <a:rPr lang="fr-FR" sz="3000" dirty="0">
                <a:latin typeface="+mj-lt"/>
              </a:rPr>
              <a:t>Le développement de la dépendance peut être</a:t>
            </a:r>
          </a:p>
          <a:p>
            <a:pPr algn="just">
              <a:buNone/>
            </a:pPr>
            <a:r>
              <a:rPr lang="fr-FR" sz="3000" dirty="0" smtClean="0">
                <a:latin typeface="+mj-lt"/>
              </a:rPr>
              <a:t>considéré comme un processus d’apprentissage.</a:t>
            </a:r>
            <a:endParaRPr lang="fr-FR" sz="3000" dirty="0">
              <a:latin typeface="+mj-lt"/>
            </a:endParaRPr>
          </a:p>
          <a:p>
            <a:pPr algn="just">
              <a:buNone/>
            </a:pPr>
            <a:r>
              <a:rPr lang="fr-FR" sz="3000" dirty="0">
                <a:latin typeface="+mj-lt"/>
              </a:rPr>
              <a:t>Une personne prend une drogue et fait</a:t>
            </a:r>
          </a:p>
          <a:p>
            <a:pPr algn="just">
              <a:buNone/>
            </a:pPr>
            <a:r>
              <a:rPr lang="fr-FR" sz="3000" dirty="0">
                <a:latin typeface="+mj-lt"/>
              </a:rPr>
              <a:t>l’expérience de son effet </a:t>
            </a:r>
            <a:r>
              <a:rPr lang="fr-FR" sz="3000" dirty="0" smtClean="0">
                <a:latin typeface="+mj-lt"/>
              </a:rPr>
              <a:t>psycho actif, </a:t>
            </a:r>
            <a:r>
              <a:rPr lang="fr-FR" sz="3000" dirty="0">
                <a:latin typeface="+mj-lt"/>
              </a:rPr>
              <a:t>lequel est</a:t>
            </a:r>
          </a:p>
          <a:p>
            <a:pPr algn="just">
              <a:buNone/>
            </a:pPr>
            <a:r>
              <a:rPr lang="fr-FR" sz="3000" dirty="0">
                <a:latin typeface="+mj-lt"/>
              </a:rPr>
              <a:t>extrêmement gratifiant et active des circuits dans</a:t>
            </a:r>
          </a:p>
          <a:p>
            <a:pPr algn="just">
              <a:buNone/>
            </a:pPr>
            <a:r>
              <a:rPr lang="fr-FR" sz="3000" dirty="0">
                <a:latin typeface="+mj-lt"/>
              </a:rPr>
              <a:t>le cerveau qui augmenteront la probabilité que </a:t>
            </a:r>
            <a:r>
              <a:rPr lang="fr-FR" sz="3000" dirty="0" smtClean="0">
                <a:latin typeface="+mj-lt"/>
              </a:rPr>
              <a:t>la</a:t>
            </a:r>
          </a:p>
          <a:p>
            <a:pPr algn="just">
              <a:buNone/>
            </a:pPr>
            <a:r>
              <a:rPr lang="fr-FR" sz="3000" dirty="0" smtClean="0">
                <a:latin typeface="+mj-lt"/>
              </a:rPr>
              <a:t>personne répète ce comportement.</a:t>
            </a:r>
            <a:endParaRPr lang="fr-FR" sz="3000" dirty="0">
              <a:latin typeface="+mj-lt"/>
            </a:endParaRPr>
          </a:p>
        </p:txBody>
      </p:sp>
      <p:sp>
        <p:nvSpPr>
          <p:cNvPr id="8" name="Rectangle 7"/>
          <p:cNvSpPr/>
          <p:nvPr/>
        </p:nvSpPr>
        <p:spPr>
          <a:xfrm>
            <a:off x="285720" y="214290"/>
            <a:ext cx="9058890" cy="830997"/>
          </a:xfrm>
          <a:prstGeom prst="rect">
            <a:avLst/>
          </a:prstGeom>
        </p:spPr>
        <p:txBody>
          <a:bodyPr wrap="none">
            <a:spAutoFit/>
          </a:bodyPr>
          <a:lstStyle/>
          <a:p>
            <a:r>
              <a:rPr lang="fr-FR" sz="4800" b="1" dirty="0" smtClean="0">
                <a:latin typeface="Arial" pitchFamily="34" charset="0"/>
                <a:cs typeface="Arial" pitchFamily="34" charset="0"/>
              </a:rPr>
              <a:t>Qu’est-ce qu’être dépendant?</a:t>
            </a:r>
            <a:endParaRPr lang="fr-FR" sz="4800" b="1"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20000" contrast="-40000"/>
          </a:blip>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357222" y="285728"/>
            <a:ext cx="9144000" cy="1154098"/>
          </a:xfrm>
        </p:spPr>
        <p:txBody>
          <a:bodyPr>
            <a:noAutofit/>
          </a:bodyPr>
          <a:lstStyle/>
          <a:p>
            <a:pPr algn="l"/>
            <a:r>
              <a:rPr lang="fr-FR" b="1" dirty="0" smtClean="0">
                <a:solidFill>
                  <a:schemeClr val="tx1"/>
                </a:solidFill>
                <a:latin typeface="Arial" pitchFamily="34" charset="0"/>
                <a:cs typeface="Arial" pitchFamily="34" charset="0"/>
              </a:rPr>
              <a:t>Les risques que cela représente</a:t>
            </a:r>
            <a:endParaRPr lang="fr-FR" b="1" dirty="0">
              <a:latin typeface="Arial" pitchFamily="34" charset="0"/>
              <a:cs typeface="Arial" pitchFamily="34" charset="0"/>
            </a:endParaRPr>
          </a:p>
        </p:txBody>
      </p:sp>
      <p:sp>
        <p:nvSpPr>
          <p:cNvPr id="3" name="Espace réservé du contenu 2"/>
          <p:cNvSpPr>
            <a:spLocks noGrp="1"/>
          </p:cNvSpPr>
          <p:nvPr>
            <p:ph idx="1"/>
          </p:nvPr>
        </p:nvSpPr>
        <p:spPr>
          <a:xfrm>
            <a:off x="457200" y="1357298"/>
            <a:ext cx="8229600" cy="4768865"/>
          </a:xfrm>
        </p:spPr>
        <p:txBody>
          <a:bodyPr>
            <a:noAutofit/>
          </a:bodyPr>
          <a:lstStyle/>
          <a:p>
            <a:r>
              <a:rPr lang="fr-FR" sz="2800" dirty="0" smtClean="0"/>
              <a:t>Passer de l’envie au besoin, perte de choix et de contrôle, ne plus pouvoir se passer du produit ou du comportement et ne plus pouvoir arrêter malgré les conséquences dramatiques que cela implique, telle sont les risques que représente la dépendance. </a:t>
            </a:r>
          </a:p>
          <a:p>
            <a:r>
              <a:rPr lang="fr-FR" sz="2800" dirty="0" smtClean="0"/>
              <a:t>L’addiction monopolise l’esprit 24 h sur 24, état de manque en cas  d’arrêt, impossibilité spontanée d’un cerveau de revenir à son état initial, c'est-à-dire, à l’état antérieur à l’addiction.</a:t>
            </a:r>
            <a:r>
              <a:rPr lang="fr-FR" sz="2800" dirty="0"/>
              <a:t> Les drogues et les comportements </a:t>
            </a:r>
            <a:r>
              <a:rPr lang="fr-FR" sz="2800" dirty="0" err="1"/>
              <a:t>addictifs</a:t>
            </a:r>
            <a:r>
              <a:rPr lang="fr-FR" sz="2800" dirty="0"/>
              <a:t> agissent directement sur notre cerveau </a:t>
            </a:r>
            <a:r>
              <a:rPr lang="fr-FR" sz="2800" dirty="0" smtClean="0"/>
              <a:t>et le </a:t>
            </a:r>
            <a:r>
              <a:rPr lang="fr-FR" sz="2800" dirty="0"/>
              <a:t>modifient. Parfois irréversiblement</a:t>
            </a:r>
            <a:r>
              <a:rPr lang="fr-FR" sz="20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10000" contrast="-40000"/>
          </a:blip>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714356"/>
            <a:ext cx="8229600" cy="5643602"/>
          </a:xfrm>
        </p:spPr>
        <p:txBody>
          <a:bodyPr>
            <a:normAutofit fontScale="92500" lnSpcReduction="10000"/>
          </a:bodyPr>
          <a:lstStyle/>
          <a:p>
            <a:r>
              <a:rPr lang="fr-FR" dirty="0"/>
              <a:t>Le cerveau ne pourra revenir à un fonctionnement normal qu’à l’aide d’un </a:t>
            </a:r>
            <a:r>
              <a:rPr lang="fr-FR" dirty="0" smtClean="0"/>
              <a:t>traitement médical </a:t>
            </a:r>
            <a:r>
              <a:rPr lang="fr-FR" dirty="0"/>
              <a:t>et </a:t>
            </a:r>
            <a:r>
              <a:rPr lang="fr-FR" dirty="0" err="1"/>
              <a:t>pharmacologiquement</a:t>
            </a:r>
            <a:r>
              <a:rPr lang="fr-FR" dirty="0"/>
              <a:t> efficace</a:t>
            </a:r>
            <a:r>
              <a:rPr lang="fr-FR" dirty="0" smtClean="0"/>
              <a:t>.</a:t>
            </a:r>
            <a:r>
              <a:rPr lang="fr-FR" dirty="0"/>
              <a:t> Le cerveau ne fonctionne plus normalement : le sommeil est perturbé, l’appétit </a:t>
            </a:r>
            <a:r>
              <a:rPr lang="fr-FR" dirty="0" smtClean="0"/>
              <a:t>aussi. L’humeur </a:t>
            </a:r>
            <a:r>
              <a:rPr lang="fr-FR" dirty="0"/>
              <a:t>est modifiée ainsi que la relation aux autres. L’idéal de vie a changé, </a:t>
            </a:r>
            <a:r>
              <a:rPr lang="fr-FR" dirty="0" smtClean="0"/>
              <a:t>les pensées </a:t>
            </a:r>
            <a:r>
              <a:rPr lang="fr-FR" dirty="0"/>
              <a:t>aussi</a:t>
            </a:r>
            <a:r>
              <a:rPr lang="fr-FR" dirty="0" smtClean="0"/>
              <a:t>.</a:t>
            </a:r>
          </a:p>
          <a:p>
            <a:endParaRPr lang="fr-FR" dirty="0" smtClean="0"/>
          </a:p>
          <a:p>
            <a:r>
              <a:rPr lang="fr-FR" dirty="0" smtClean="0"/>
              <a:t>Depuis</a:t>
            </a:r>
            <a:r>
              <a:rPr lang="fr-FR" dirty="0"/>
              <a:t> </a:t>
            </a:r>
            <a:r>
              <a:rPr lang="fr-FR" dirty="0" smtClean="0"/>
              <a:t>le31 </a:t>
            </a:r>
            <a:r>
              <a:rPr lang="fr-FR" dirty="0"/>
              <a:t>décembre </a:t>
            </a:r>
            <a:r>
              <a:rPr lang="fr-FR" dirty="0" smtClean="0"/>
              <a:t>1970, une loi interdit et pénalise </a:t>
            </a:r>
            <a:r>
              <a:rPr lang="fr-FR" dirty="0"/>
              <a:t>l’usage illicite de toute </a:t>
            </a:r>
            <a:r>
              <a:rPr lang="fr-FR" dirty="0" smtClean="0"/>
              <a:t>substance classée </a:t>
            </a:r>
            <a:r>
              <a:rPr lang="fr-FR" dirty="0"/>
              <a:t>comme stupéfiant.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10000" contrast="-40000"/>
          </a:blip>
          <a:srcRect/>
          <a:stretch>
            <a:fillRect/>
          </a:stretch>
        </p:blipFill>
        <p:spPr bwMode="auto">
          <a:xfrm>
            <a:off x="0" y="0"/>
            <a:ext cx="9144000" cy="6858000"/>
          </a:xfrm>
          <a:prstGeom prst="rect">
            <a:avLst/>
          </a:prstGeom>
          <a:noFill/>
        </p:spPr>
      </p:pic>
      <p:sp>
        <p:nvSpPr>
          <p:cNvPr id="2" name="Titre 1"/>
          <p:cNvSpPr>
            <a:spLocks noGrp="1"/>
          </p:cNvSpPr>
          <p:nvPr>
            <p:ph type="title"/>
          </p:nvPr>
        </p:nvSpPr>
        <p:spPr/>
        <p:txBody>
          <a:bodyPr>
            <a:noAutofit/>
          </a:bodyPr>
          <a:lstStyle/>
          <a:p>
            <a:r>
              <a:rPr lang="fr-FR" sz="7200" b="1" dirty="0" smtClean="0">
                <a:latin typeface="Arial Narrow" pitchFamily="34" charset="0"/>
              </a:rPr>
              <a:t>L’Addiction</a:t>
            </a:r>
            <a:endParaRPr lang="fr-FR" sz="7200" b="1" dirty="0">
              <a:latin typeface="Arial Narrow" pitchFamily="34" charset="0"/>
            </a:endParaRPr>
          </a:p>
        </p:txBody>
      </p:sp>
      <p:sp>
        <p:nvSpPr>
          <p:cNvPr id="3" name="Espace réservé du contenu 2"/>
          <p:cNvSpPr>
            <a:spLocks noGrp="1"/>
          </p:cNvSpPr>
          <p:nvPr>
            <p:ph idx="1"/>
          </p:nvPr>
        </p:nvSpPr>
        <p:spPr>
          <a:xfrm>
            <a:off x="214282" y="1285860"/>
            <a:ext cx="8929718" cy="5214974"/>
          </a:xfrm>
        </p:spPr>
        <p:txBody>
          <a:bodyPr>
            <a:normAutofit/>
          </a:bodyPr>
          <a:lstStyle/>
          <a:p>
            <a:pPr>
              <a:buNone/>
            </a:pPr>
            <a:endParaRPr lang="fr-FR" sz="1000" dirty="0" smtClean="0">
              <a:latin typeface="Times New Roman" pitchFamily="18" charset="0"/>
              <a:cs typeface="Times New Roman" pitchFamily="18" charset="0"/>
            </a:endParaRPr>
          </a:p>
          <a:p>
            <a:pPr algn="ctr">
              <a:buNone/>
            </a:pPr>
            <a:r>
              <a:rPr lang="fr-FR" sz="4400" dirty="0" smtClean="0">
                <a:latin typeface="Times New Roman" pitchFamily="18" charset="0"/>
                <a:cs typeface="Times New Roman" pitchFamily="18" charset="0"/>
              </a:rPr>
              <a:t>Selon le site du gouvernement : </a:t>
            </a:r>
          </a:p>
          <a:p>
            <a:pPr algn="ctr">
              <a:buNone/>
            </a:pPr>
            <a:r>
              <a:rPr lang="fr-FR" sz="4800" b="1" u="sng" dirty="0" smtClean="0"/>
              <a:t>drogues.gouv.fr</a:t>
            </a:r>
          </a:p>
          <a:p>
            <a:pPr>
              <a:buNone/>
            </a:pPr>
            <a:endParaRPr lang="fr-FR" sz="2000" u="sng" dirty="0" smtClean="0"/>
          </a:p>
          <a:p>
            <a:pPr>
              <a:buNone/>
            </a:pPr>
            <a:r>
              <a:rPr lang="fr-FR" b="1" dirty="0" smtClean="0"/>
              <a:t> </a:t>
            </a:r>
            <a:r>
              <a:rPr lang="fr-FR" b="1" i="1" dirty="0" smtClean="0">
                <a:solidFill>
                  <a:srgbClr val="FF0000"/>
                </a:solidFill>
              </a:rPr>
              <a:t>« L’addiction </a:t>
            </a:r>
            <a:r>
              <a:rPr lang="fr-FR" b="1" i="1" dirty="0">
                <a:solidFill>
                  <a:srgbClr val="FF0000"/>
                </a:solidFill>
              </a:rPr>
              <a:t>est une affection cérébrale chronique, récidivante, caractérisée par la recherche et l’usage compulsifs de drogue, malgré la connaissance de ses conséquences nocives </a:t>
            </a:r>
            <a:r>
              <a:rPr lang="fr-FR" b="1" i="1" dirty="0" smtClean="0">
                <a:solidFill>
                  <a:srgbClr val="FF0000"/>
                </a:solidFill>
              </a:rPr>
              <a:t>. »</a:t>
            </a:r>
            <a:endParaRPr lang="fr-FR" b="1" i="1" dirty="0">
              <a:solidFill>
                <a:srgbClr val="FF0000"/>
              </a:solidFill>
            </a:endParaRPr>
          </a:p>
          <a:p>
            <a:pPr algn="ctr">
              <a:buNone/>
            </a:pPr>
            <a:endParaRPr lang="fr-FR" b="1" u="sng"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ésultat de recherche d'images pour &quot;les addictions cannabis jeunes&quot;"/>
          <p:cNvPicPr>
            <a:picLocks noChangeAspect="1" noChangeArrowheads="1"/>
          </p:cNvPicPr>
          <p:nvPr/>
        </p:nvPicPr>
        <p:blipFill>
          <a:blip r:embed="rId2" cstate="print">
            <a:duotone>
              <a:schemeClr val="accent5">
                <a:shade val="45000"/>
                <a:satMod val="135000"/>
              </a:schemeClr>
              <a:prstClr val="white"/>
            </a:duotone>
            <a:lum bright="10000" contrast="-40000"/>
          </a:blip>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357158" y="2214554"/>
            <a:ext cx="8329642" cy="4429156"/>
          </a:xfrm>
        </p:spPr>
        <p:txBody>
          <a:bodyPr/>
          <a:lstStyle/>
          <a:p>
            <a:r>
              <a:rPr lang="fr-FR" dirty="0" smtClean="0"/>
              <a:t>Cancer </a:t>
            </a:r>
          </a:p>
          <a:p>
            <a:r>
              <a:rPr lang="fr-FR" dirty="0" smtClean="0"/>
              <a:t>Hallucination  fortes </a:t>
            </a:r>
          </a:p>
          <a:p>
            <a:r>
              <a:rPr lang="fr-FR" dirty="0" smtClean="0"/>
              <a:t>Problèmes cérébraux </a:t>
            </a:r>
          </a:p>
          <a:p>
            <a:r>
              <a:rPr lang="fr-FR" dirty="0" smtClean="0"/>
              <a:t>Problèmes respiratoires </a:t>
            </a:r>
          </a:p>
          <a:p>
            <a:r>
              <a:rPr lang="fr-FR" dirty="0" smtClean="0"/>
              <a:t> Les drogues et les comportements </a:t>
            </a:r>
            <a:r>
              <a:rPr lang="fr-FR" dirty="0" err="1" smtClean="0"/>
              <a:t>addictifs</a:t>
            </a:r>
            <a:r>
              <a:rPr lang="fr-FR" dirty="0" smtClean="0"/>
              <a:t> agissent directement sur notre cerveau et le modifient. Parfois irréversiblement</a:t>
            </a:r>
            <a:r>
              <a:rPr lang="fr-FR" sz="2400" dirty="0" smtClean="0"/>
              <a:t>.</a:t>
            </a:r>
            <a:endParaRPr lang="fr-FR" dirty="0" smtClean="0"/>
          </a:p>
        </p:txBody>
      </p:sp>
      <p:pic>
        <p:nvPicPr>
          <p:cNvPr id="5122" name="Picture 2" descr="Résultat de recherche d'images pour &quot;tete de mort danger&quot;"/>
          <p:cNvPicPr>
            <a:picLocks noChangeAspect="1" noChangeArrowheads="1"/>
          </p:cNvPicPr>
          <p:nvPr/>
        </p:nvPicPr>
        <p:blipFill>
          <a:blip r:embed="rId3" cstate="print">
            <a:lum contrast="40000"/>
          </a:blip>
          <a:srcRect/>
          <a:stretch>
            <a:fillRect/>
          </a:stretch>
        </p:blipFill>
        <p:spPr bwMode="auto">
          <a:xfrm rot="952479">
            <a:off x="5218412" y="1107581"/>
            <a:ext cx="3307109" cy="3098135"/>
          </a:xfrm>
          <a:prstGeom prst="roundRect">
            <a:avLst>
              <a:gd name="adj" fmla="val 2147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re 1"/>
          <p:cNvSpPr>
            <a:spLocks noGrp="1"/>
          </p:cNvSpPr>
          <p:nvPr>
            <p:ph type="title"/>
          </p:nvPr>
        </p:nvSpPr>
        <p:spPr/>
        <p:txBody>
          <a:bodyPr>
            <a:normAutofit/>
          </a:bodyPr>
          <a:lstStyle/>
          <a:p>
            <a:r>
              <a:rPr lang="fr-FR" sz="4800" b="1" dirty="0" smtClean="0">
                <a:latin typeface="Arial Narrow" pitchFamily="34" charset="0"/>
              </a:rPr>
              <a:t>Dangers liés à l’addiction</a:t>
            </a:r>
            <a:endParaRPr lang="fr-FR" sz="4800" b="1" dirty="0">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e recherche d'images pour &quot;les differentes drogues&quot;"/>
          <p:cNvPicPr>
            <a:picLocks noChangeAspect="1" noChangeArrowheads="1"/>
          </p:cNvPicPr>
          <p:nvPr/>
        </p:nvPicPr>
        <p:blipFill>
          <a:blip r:embed="rId2" cstate="print">
            <a:duotone>
              <a:schemeClr val="accent5">
                <a:shade val="45000"/>
                <a:satMod val="135000"/>
              </a:schemeClr>
              <a:prstClr val="white"/>
            </a:duotone>
            <a:lum/>
          </a:blip>
          <a:srcRect/>
          <a:stretch>
            <a:fillRect/>
          </a:stretch>
        </p:blipFill>
        <p:spPr bwMode="auto">
          <a:xfrm>
            <a:off x="0" y="1"/>
            <a:ext cx="9144000" cy="6858000"/>
          </a:xfrm>
          <a:prstGeom prst="rect">
            <a:avLst/>
          </a:prstGeom>
          <a:ln>
            <a:noFill/>
          </a:ln>
          <a:effectLst>
            <a:softEdge rad="112500"/>
          </a:effectLst>
        </p:spPr>
      </p:pic>
      <p:sp>
        <p:nvSpPr>
          <p:cNvPr id="2" name="Titre 1"/>
          <p:cNvSpPr>
            <a:spLocks noGrp="1"/>
          </p:cNvSpPr>
          <p:nvPr>
            <p:ph type="title"/>
          </p:nvPr>
        </p:nvSpPr>
        <p:spPr>
          <a:xfrm>
            <a:off x="457200" y="142852"/>
            <a:ext cx="8229600" cy="928694"/>
          </a:xfrm>
        </p:spPr>
        <p:txBody>
          <a:bodyPr>
            <a:normAutofit fontScale="90000"/>
          </a:bodyPr>
          <a:lstStyle/>
          <a:p>
            <a:pPr>
              <a:lnSpc>
                <a:spcPct val="150000"/>
              </a:lnSpc>
            </a:pPr>
            <a:r>
              <a:rPr lang="fr-FR" b="1" dirty="0" smtClean="0">
                <a:solidFill>
                  <a:srgbClr val="FF0000"/>
                </a:solidFill>
                <a:latin typeface="Arial Narrow" pitchFamily="34" charset="0"/>
              </a:rPr>
              <a:t/>
            </a:r>
            <a:br>
              <a:rPr lang="fr-FR" b="1" dirty="0" smtClean="0">
                <a:solidFill>
                  <a:srgbClr val="FF0000"/>
                </a:solidFill>
                <a:latin typeface="Arial Narrow" pitchFamily="34" charset="0"/>
              </a:rPr>
            </a:br>
            <a:r>
              <a:rPr lang="fr-FR" sz="5300" b="1" dirty="0" smtClean="0">
                <a:latin typeface="Arial Narrow" pitchFamily="34" charset="0"/>
              </a:rPr>
              <a:t>Différents types de drogues </a:t>
            </a:r>
            <a:r>
              <a:rPr lang="fr-FR" dirty="0" smtClean="0"/>
              <a:t/>
            </a:r>
            <a:br>
              <a:rPr lang="fr-FR" dirty="0" smtClean="0"/>
            </a:br>
            <a:endParaRPr lang="fr-FR" dirty="0"/>
          </a:p>
        </p:txBody>
      </p:sp>
      <p:sp>
        <p:nvSpPr>
          <p:cNvPr id="3" name="Espace réservé du contenu 2"/>
          <p:cNvSpPr>
            <a:spLocks noGrp="1"/>
          </p:cNvSpPr>
          <p:nvPr>
            <p:ph idx="1"/>
          </p:nvPr>
        </p:nvSpPr>
        <p:spPr>
          <a:xfrm>
            <a:off x="457200" y="1214422"/>
            <a:ext cx="8229600" cy="5429288"/>
          </a:xfrm>
        </p:spPr>
        <p:txBody>
          <a:bodyPr>
            <a:normAutofit fontScale="62500" lnSpcReduction="20000"/>
          </a:bodyPr>
          <a:lstStyle/>
          <a:p>
            <a:pPr algn="ctr"/>
            <a:r>
              <a:rPr lang="fr-FR" sz="4600" b="1" dirty="0" smtClean="0"/>
              <a:t>Les trois produits les plus consommés par les adolescents, au potentiel </a:t>
            </a:r>
            <a:r>
              <a:rPr lang="fr-FR" sz="4600" b="1" dirty="0" err="1" smtClean="0"/>
              <a:t>addictogène</a:t>
            </a:r>
            <a:r>
              <a:rPr lang="fr-FR" sz="4600" b="1" dirty="0" smtClean="0"/>
              <a:t>, sont : le tabac, l'alcool, le cannabis. </a:t>
            </a:r>
            <a:r>
              <a:rPr lang="fr-FR" dirty="0" smtClean="0"/>
              <a:t/>
            </a:r>
            <a:br>
              <a:rPr lang="fr-FR" dirty="0" smtClean="0"/>
            </a:br>
            <a:endParaRPr lang="fr-FR" dirty="0" smtClean="0"/>
          </a:p>
          <a:p>
            <a:r>
              <a:rPr lang="fr-FR" sz="4500" b="1" dirty="0" smtClean="0">
                <a:latin typeface="+mj-lt"/>
              </a:rPr>
              <a:t>Le tabac </a:t>
            </a:r>
            <a:r>
              <a:rPr lang="fr-FR" sz="4500" dirty="0" smtClean="0">
                <a:latin typeface="+mj-lt"/>
              </a:rPr>
              <a:t>est l'une des drogues que les gens consomment au quotidien, ils deviennent très dépendants .</a:t>
            </a:r>
            <a:r>
              <a:rPr lang="fr-FR" sz="4500" dirty="0" smtClean="0"/>
              <a:t> La combustion d’une cigarette dégage des centaines de substances, notamment la nicotine qui est impliquée dans la dépendance et les cancers provoqué par la cigarette, telle que le cancer du poumon, de la gorge ou encore des reins.</a:t>
            </a:r>
            <a:endParaRPr lang="fr-FR" sz="4500" dirty="0" smtClean="0">
              <a:latin typeface="+mj-lt"/>
            </a:endParaRPr>
          </a:p>
          <a:p>
            <a:r>
              <a:rPr lang="fr-FR" sz="4500" b="1" dirty="0" smtClean="0">
                <a:latin typeface="+mj-lt"/>
              </a:rPr>
              <a:t>L'alcoolisme </a:t>
            </a:r>
            <a:r>
              <a:rPr lang="fr-FR" sz="4500" dirty="0" smtClean="0">
                <a:latin typeface="+mj-lt"/>
              </a:rPr>
              <a:t>est l'addiction à l'alcool (éthanol) contenu dans les boissons alcoolisées. L'Organisation Mondiale de la Santé reconnaît l'alcoolisme comme une maladie.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e recherche d'images pour &quot;les differentes drogues&quot;"/>
          <p:cNvPicPr>
            <a:picLocks noChangeAspect="1" noChangeArrowheads="1"/>
          </p:cNvPicPr>
          <p:nvPr/>
        </p:nvPicPr>
        <p:blipFill>
          <a:blip r:embed="rId2" cstate="print">
            <a:duotone>
              <a:schemeClr val="accent5">
                <a:shade val="45000"/>
                <a:satMod val="135000"/>
              </a:schemeClr>
              <a:prstClr val="white"/>
            </a:duotone>
            <a:lum/>
          </a:blip>
          <a:srcRect/>
          <a:stretch>
            <a:fillRect/>
          </a:stretch>
        </p:blipFill>
        <p:spPr bwMode="auto">
          <a:xfrm>
            <a:off x="0" y="1"/>
            <a:ext cx="9144000" cy="6858000"/>
          </a:xfrm>
          <a:prstGeom prst="rect">
            <a:avLst/>
          </a:prstGeom>
          <a:ln>
            <a:noFill/>
          </a:ln>
          <a:effectLst>
            <a:softEdge rad="112500"/>
          </a:effectLst>
        </p:spPr>
      </p:pic>
      <p:sp>
        <p:nvSpPr>
          <p:cNvPr id="2" name="Titre 1"/>
          <p:cNvSpPr>
            <a:spLocks noGrp="1"/>
          </p:cNvSpPr>
          <p:nvPr>
            <p:ph type="title"/>
          </p:nvPr>
        </p:nvSpPr>
        <p:spPr>
          <a:xfrm>
            <a:off x="457200" y="142852"/>
            <a:ext cx="8229600" cy="928694"/>
          </a:xfrm>
        </p:spPr>
        <p:txBody>
          <a:bodyPr>
            <a:normAutofit fontScale="90000"/>
          </a:bodyPr>
          <a:lstStyle/>
          <a:p>
            <a:pPr>
              <a:lnSpc>
                <a:spcPct val="150000"/>
              </a:lnSpc>
            </a:pPr>
            <a:r>
              <a:rPr lang="fr-FR" b="1" dirty="0" smtClean="0">
                <a:solidFill>
                  <a:srgbClr val="FF0000"/>
                </a:solidFill>
                <a:latin typeface="Arial Narrow" pitchFamily="34" charset="0"/>
              </a:rPr>
              <a:t/>
            </a:r>
            <a:br>
              <a:rPr lang="fr-FR" b="1" dirty="0" smtClean="0">
                <a:solidFill>
                  <a:srgbClr val="FF0000"/>
                </a:solidFill>
                <a:latin typeface="Arial Narrow" pitchFamily="34" charset="0"/>
              </a:rPr>
            </a:br>
            <a:r>
              <a:rPr lang="fr-FR" sz="5300" b="1" dirty="0" smtClean="0">
                <a:latin typeface="Arial Narrow" pitchFamily="34" charset="0"/>
              </a:rPr>
              <a:t>Différents types de drogues </a:t>
            </a:r>
            <a:r>
              <a:rPr lang="fr-FR" dirty="0" smtClean="0"/>
              <a:t/>
            </a:r>
            <a:br>
              <a:rPr lang="fr-FR" dirty="0" smtClean="0"/>
            </a:br>
            <a:endParaRPr lang="fr-FR" dirty="0"/>
          </a:p>
        </p:txBody>
      </p:sp>
      <p:sp>
        <p:nvSpPr>
          <p:cNvPr id="3" name="Espace réservé du contenu 2"/>
          <p:cNvSpPr>
            <a:spLocks noGrp="1"/>
          </p:cNvSpPr>
          <p:nvPr>
            <p:ph idx="1"/>
          </p:nvPr>
        </p:nvSpPr>
        <p:spPr>
          <a:xfrm>
            <a:off x="457200" y="1214422"/>
            <a:ext cx="8229600" cy="5429288"/>
          </a:xfrm>
        </p:spPr>
        <p:txBody>
          <a:bodyPr>
            <a:normAutofit fontScale="85000" lnSpcReduction="20000"/>
          </a:bodyPr>
          <a:lstStyle/>
          <a:p>
            <a:r>
              <a:rPr lang="fr-FR" sz="4500" dirty="0" smtClean="0">
                <a:latin typeface="+mj-lt"/>
              </a:rPr>
              <a:t>Les autres drogues sont les stupéfiants (ecstasy..), </a:t>
            </a:r>
            <a:r>
              <a:rPr lang="fr-FR" sz="4500" b="1" dirty="0" smtClean="0">
                <a:latin typeface="+mj-lt"/>
              </a:rPr>
              <a:t>cannabis, cocaïne…..</a:t>
            </a:r>
            <a:r>
              <a:rPr lang="fr-FR" sz="4800" dirty="0" smtClean="0"/>
              <a:t> Les jeunes français restent parmi les plus gros consommateurs de cannabis en Europe.</a:t>
            </a:r>
          </a:p>
          <a:p>
            <a:pPr lvl="0">
              <a:defRPr/>
            </a:pPr>
            <a:r>
              <a:rPr lang="fr-FR" sz="4800" dirty="0" smtClean="0"/>
              <a:t>L’usage du cannabis multiplierait par 3 les risques de cancers du poumons.</a:t>
            </a:r>
          </a:p>
          <a:p>
            <a:r>
              <a:rPr lang="fr-FR" sz="4500" dirty="0" smtClean="0">
                <a:latin typeface="+mj-lt"/>
              </a:rPr>
              <a:t>Les médicaments, les jeux vidéos, la nourriture...</a:t>
            </a:r>
          </a:p>
          <a:p>
            <a:pPr>
              <a:buNone/>
            </a:pP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735</Words>
  <Application>Microsoft Office PowerPoint</Application>
  <PresentationFormat>Affichage à l'écran (4:3)</PresentationFormat>
  <Paragraphs>74</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Sommaire</vt:lpstr>
      <vt:lpstr>Diapositive 3</vt:lpstr>
      <vt:lpstr>Les risques que cela représente</vt:lpstr>
      <vt:lpstr>Diapositive 5</vt:lpstr>
      <vt:lpstr>L’Addiction</vt:lpstr>
      <vt:lpstr>Dangers liés à l’addiction</vt:lpstr>
      <vt:lpstr> Différents types de drogues  </vt:lpstr>
      <vt:lpstr> Différents types de drogues  </vt:lpstr>
      <vt:lpstr>Diapositive 10</vt:lpstr>
      <vt:lpstr>Les chiffres</vt:lpstr>
      <vt:lpstr>Diapositive 12</vt:lpstr>
      <vt:lpstr>Vaincre la dépendance</vt:lpstr>
      <vt:lpstr>Diapositive 14</vt:lpstr>
      <vt:lpstr>Diapositive 15</vt:lpstr>
    </vt:vector>
  </TitlesOfParts>
  <Company>CRIF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L’addiction à la drogue</dc:title>
  <dc:creator>HP</dc:creator>
  <cp:lastModifiedBy>nicolas.ruffin</cp:lastModifiedBy>
  <cp:revision>229</cp:revision>
  <dcterms:created xsi:type="dcterms:W3CDTF">2019-02-12T08:44:15Z</dcterms:created>
  <dcterms:modified xsi:type="dcterms:W3CDTF">2019-03-14T13:52:23Z</dcterms:modified>
</cp:coreProperties>
</file>